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60" r:id="rId2"/>
    <p:sldId id="257" r:id="rId3"/>
    <p:sldId id="271" r:id="rId4"/>
    <p:sldId id="277" r:id="rId5"/>
    <p:sldId id="279" r:id="rId6"/>
    <p:sldId id="261" r:id="rId7"/>
    <p:sldId id="263" r:id="rId8"/>
    <p:sldId id="283" r:id="rId9"/>
    <p:sldId id="280" r:id="rId10"/>
    <p:sldId id="292" r:id="rId11"/>
    <p:sldId id="281" r:id="rId12"/>
    <p:sldId id="282" r:id="rId13"/>
    <p:sldId id="273" r:id="rId14"/>
    <p:sldId id="284" r:id="rId15"/>
    <p:sldId id="275" r:id="rId16"/>
    <p:sldId id="285" r:id="rId17"/>
    <p:sldId id="286" r:id="rId18"/>
    <p:sldId id="287" r:id="rId19"/>
    <p:sldId id="288" r:id="rId20"/>
    <p:sldId id="274" r:id="rId21"/>
    <p:sldId id="264" r:id="rId22"/>
    <p:sldId id="290" r:id="rId23"/>
    <p:sldId id="291" r:id="rId24"/>
    <p:sldId id="270" r:id="rId25"/>
    <p:sldId id="258" r:id="rId26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93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15/10/15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ACE6E9-DDDF-4196-8C06-E4AF96E3F266}" type="slidenum">
              <a:rPr lang="en-GB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830130" y="148464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404040"/>
                </a:solidFill>
                <a:latin typeface="Calibri"/>
              </a:rPr>
              <a:t>Generative and Discriminative Voxel Modeling</a:t>
            </a:r>
            <a:endParaRPr sz="4000" dirty="0"/>
          </a:p>
        </p:txBody>
      </p:sp>
      <p:sp>
        <p:nvSpPr>
          <p:cNvPr id="79" name="TextShape 2"/>
          <p:cNvSpPr txBox="1"/>
          <p:nvPr/>
        </p:nvSpPr>
        <p:spPr>
          <a:xfrm>
            <a:off x="723900" y="3429000"/>
            <a:ext cx="7984500" cy="19213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480" y="4191120"/>
            <a:ext cx="2230920" cy="2304720"/>
          </a:xfrm>
          <a:prstGeom prst="rect">
            <a:avLst/>
          </a:prstGeom>
          <a:ln>
            <a:noFill/>
          </a:ln>
        </p:spPr>
      </p:pic>
      <p:sp>
        <p:nvSpPr>
          <p:cNvPr id="5" name="TextShape 2"/>
          <p:cNvSpPr txBox="1"/>
          <p:nvPr/>
        </p:nvSpPr>
        <p:spPr>
          <a:xfrm>
            <a:off x="723900" y="2936520"/>
            <a:ext cx="7984500" cy="19213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6" name="TextShape 2"/>
          <p:cNvSpPr txBox="1"/>
          <p:nvPr/>
        </p:nvSpPr>
        <p:spPr>
          <a:xfrm>
            <a:off x="876300" y="3088920"/>
            <a:ext cx="7984500" cy="19213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Andrew Brock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7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Reconstruction Results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36" y="2716213"/>
            <a:ext cx="596600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Samples</a:t>
            </a: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 and Interpolations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4099" name="Picture 3" descr="C:\Users\Andy\Documents\Independent AI Research\NIPS 2016\Voxel Poster\interpolatio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1422144"/>
            <a:ext cx="8380808" cy="46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Interface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C:\Users\Andy\Documents\Independent AI Research\NIPS 2016\Voxel Poster\GU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80" y="1421545"/>
            <a:ext cx="7063060" cy="49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Classification: Prior Art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7170" name="Picture 2" descr="C:\Users\Andy\Documents\MSc Thesis\3D CN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60" y="1389110"/>
            <a:ext cx="5037120" cy="50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Classification: Low-Hanging Fruit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858970" y="1514129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All previous works only considered relatively shallow 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 (or non-volumetric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Classification: Low-Hanging Fruit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858970" y="1514129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All previous works only considered relatively shallow 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 (or non-volumetric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r>
              <a:rPr lang="en-US" sz="2800" dirty="0">
                <a:solidFill>
                  <a:srgbClr val="404040"/>
                </a:solidFill>
                <a:latin typeface="Calibri"/>
              </a:rPr>
              <a:t>Utterly 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unsurprisingly, deeper nets perform much better.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Classification: Low-Hanging Fruit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858970" y="1514129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All previous works only considered relatively shallow 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 (or non-volumetric </a:t>
            </a:r>
            <a:r>
              <a:rPr lang="en-US" sz="2800" dirty="0" err="1" smtClean="0">
                <a:solidFill>
                  <a:srgbClr val="404040"/>
                </a:solidFill>
                <a:latin typeface="Calibri"/>
              </a:rPr>
              <a:t>ConvNets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r>
              <a:rPr lang="en-US" sz="2800" dirty="0">
                <a:solidFill>
                  <a:srgbClr val="404040"/>
                </a:solidFill>
                <a:latin typeface="Calibri"/>
              </a:rPr>
              <a:t>Utterly 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unsurprisingly, deeper nets perform much better.</a:t>
            </a:r>
          </a:p>
          <a:p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But, that doesn’t mean we have to be naïve!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err="1" smtClean="0">
                <a:solidFill>
                  <a:srgbClr val="404040"/>
                </a:solidFill>
                <a:latin typeface="Calibri"/>
              </a:rPr>
              <a:t>Voxception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000"/>
            <a:ext cx="8193088" cy="32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err="1" smtClean="0">
                <a:solidFill>
                  <a:srgbClr val="404040"/>
                </a:solidFill>
                <a:latin typeface="Calibri"/>
              </a:rPr>
              <a:t>Voxception-ResNet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32" y="1471612"/>
            <a:ext cx="5706575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err="1" smtClean="0">
                <a:solidFill>
                  <a:srgbClr val="404040"/>
                </a:solidFill>
                <a:latin typeface="Calibri"/>
              </a:rPr>
              <a:t>Voxception-ResNet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2933700"/>
            <a:ext cx="877781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4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Introduction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858970" y="1378049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Choice of representation is key!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Data and Training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858970" y="1514128"/>
            <a:ext cx="7984500" cy="3222971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404040"/>
                </a:solidFill>
                <a:latin typeface="Calibri"/>
              </a:rPr>
              <a:t>-Use ELUs, Batch-Norm, and pre-activation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-Change the binary voxel range to {-1,5} to encourage the network to pay more attention to positive entries (and to improve its ability to learn about negative entries)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-Warm up on 12 rotated-instance set (12 epochs) then anneal fine-tune on 24 rotated-instances.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Orthogonal Regularization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638640"/>
            <a:ext cx="430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858970" y="1704620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Initializing weights with 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orthogonal </a:t>
            </a: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matrices works well…so why not keep them orthogonal?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6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Results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71663"/>
            <a:ext cx="4781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Results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71663"/>
            <a:ext cx="4781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Shape 2"/>
          <p:cNvSpPr txBox="1"/>
          <p:nvPr/>
        </p:nvSpPr>
        <p:spPr>
          <a:xfrm>
            <a:off x="858970" y="5235220"/>
            <a:ext cx="7984500" cy="19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…but don’t pay too much attention to the numbers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830130" y="148464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rgbClr val="404040"/>
                </a:solidFill>
                <a:latin typeface="Calibri"/>
              </a:rPr>
              <a:t>Thanks!</a:t>
            </a:r>
            <a:endParaRPr dirty="0"/>
          </a:p>
        </p:txBody>
      </p:sp>
      <p:pic>
        <p:nvPicPr>
          <p:cNvPr id="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480" y="4191120"/>
            <a:ext cx="2230920" cy="2304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2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4869000"/>
            <a:ext cx="2314440" cy="921600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ECRlog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" y="1128792"/>
            <a:ext cx="7768034" cy="320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Background: </a:t>
            </a:r>
            <a:r>
              <a:rPr lang="en-US" sz="3600" b="1" dirty="0" err="1" smtClean="0">
                <a:solidFill>
                  <a:srgbClr val="404040"/>
                </a:solidFill>
                <a:latin typeface="Calibri"/>
              </a:rPr>
              <a:t>VoxNet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61" y="1295400"/>
            <a:ext cx="36766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Shape 2"/>
          <p:cNvSpPr txBox="1"/>
          <p:nvPr/>
        </p:nvSpPr>
        <p:spPr>
          <a:xfrm>
            <a:off x="1732440" y="6481082"/>
            <a:ext cx="5486400" cy="772885"/>
          </a:xfrm>
          <a:prstGeom prst="rect">
            <a:avLst/>
          </a:prstGeom>
        </p:spPr>
        <p:txBody>
          <a:bodyPr/>
          <a:lstStyle/>
          <a:p>
            <a:r>
              <a:rPr lang="en-US" sz="1400" dirty="0" err="1" smtClean="0">
                <a:solidFill>
                  <a:srgbClr val="404040"/>
                </a:solidFill>
                <a:latin typeface="Calibri"/>
              </a:rPr>
              <a:t>Maturana</a:t>
            </a:r>
            <a:r>
              <a:rPr lang="en-US" sz="1400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srgbClr val="404040"/>
                </a:solidFill>
                <a:latin typeface="Calibri"/>
              </a:rPr>
              <a:t>et al. 2015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8960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Background: VAEs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ttp://i.stack.imgur.com/Zwsm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76414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Background: VAEs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63" y="1355271"/>
            <a:ext cx="5170714" cy="51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0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VAE Architecture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845000"/>
            <a:ext cx="8229240" cy="316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9" y="2805452"/>
            <a:ext cx="8577821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Reconstruction Objective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919238"/>
            <a:ext cx="6672942" cy="6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Shape 2"/>
          <p:cNvSpPr txBox="1"/>
          <p:nvPr/>
        </p:nvSpPr>
        <p:spPr>
          <a:xfrm>
            <a:off x="477970" y="1413165"/>
            <a:ext cx="7984500" cy="5060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Standard Binary Cross-Entropy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550388" y="3601194"/>
            <a:ext cx="6612412" cy="5060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Modified Binary Cross-Entropy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8" y="4107267"/>
            <a:ext cx="7068609" cy="5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9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Error Surface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C:\Users\Andy\Videos\BCE Sur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4" y="1279000"/>
            <a:ext cx="7720351" cy="52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331640" y="274680"/>
            <a:ext cx="7354800" cy="64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404040"/>
                </a:solidFill>
                <a:latin typeface="Calibri"/>
              </a:rPr>
              <a:t>Reconstruction Objective</a:t>
            </a:r>
            <a:endParaRPr dirty="0"/>
          </a:p>
        </p:txBody>
      </p:sp>
      <p:pic>
        <p:nvPicPr>
          <p:cNvPr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60" y="216000"/>
            <a:ext cx="906120" cy="93600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C:\Users\Andy\Documents\Independent AI Research\NIPS 2016\Voxel Poster\BCEV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428748"/>
            <a:ext cx="6259286" cy="46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229</Words>
  <Application>Microsoft Office PowerPoint</Application>
  <PresentationFormat>On-screen Show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</cp:lastModifiedBy>
  <cp:revision>67</cp:revision>
  <dcterms:modified xsi:type="dcterms:W3CDTF">2016-12-09T14:04:10Z</dcterms:modified>
</cp:coreProperties>
</file>